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Semi Bold" charset="0"/>
      <p:regular r:id="rId13"/>
    </p:embeddedFont>
    <p:embeddedFont>
      <p:font typeface="Instrument Sans Medium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onsolas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-446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97F2-CF83-4332-870E-E1B6B037FB3F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8C8FC-5E2A-4B4C-9EA0-9C811142D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04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86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AI-Powered Cloud Kitchen Sales Prediction &amp;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632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Analytics • Machine Learning • GenAI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3951" y="4930140"/>
            <a:ext cx="721625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 Arushi </a:t>
            </a:r>
            <a:r>
              <a:rPr lang="en-US" sz="1400" dirty="0" err="1" smtClean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Shivhare</a:t>
            </a:r>
            <a:endParaRPr lang="en-US" sz="1400" dirty="0" smtClean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 smtClean="0">
                <a:solidFill>
                  <a:srgbClr val="1E3063"/>
                </a:solidFill>
                <a:latin typeface="Instrument Sans Medium" pitchFamily="34" charset="0"/>
              </a:rPr>
              <a:t>PRN: 22070521062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 err="1" smtClean="0">
                <a:solidFill>
                  <a:srgbClr val="1E3063"/>
                </a:solidFill>
                <a:latin typeface="Instrument Sans Medium" pitchFamily="34" charset="0"/>
              </a:rPr>
              <a:t>Sem</a:t>
            </a:r>
            <a:r>
              <a:rPr lang="en-US" sz="1400" dirty="0" smtClean="0">
                <a:solidFill>
                  <a:srgbClr val="1E3063"/>
                </a:solidFill>
                <a:latin typeface="Instrument Sans Medium" pitchFamily="34" charset="0"/>
              </a:rPr>
              <a:t> /Sec: 7A</a:t>
            </a:r>
            <a:r>
              <a:rPr lang="en-US" sz="1400" dirty="0" smtClean="0">
                <a:solidFill>
                  <a:srgbClr val="1E3063"/>
                </a:solidFill>
                <a:latin typeface="Instrument Sans Medium" pitchFamily="34" charset="0"/>
              </a:rPr>
              <a:t>  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1400" dirty="0" smtClean="0">
              <a:solidFill>
                <a:srgbClr val="1E3063"/>
              </a:solidFill>
              <a:latin typeface="Instrument Sans Medium" pitchFamily="34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400" dirty="0" smtClean="0">
              <a:solidFill>
                <a:srgbClr val="1E3063"/>
              </a:solidFill>
              <a:latin typeface="Instrument Sans Medium" pitchFamily="34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400" dirty="0" smtClean="0">
              <a:solidFill>
                <a:srgbClr val="1E3063"/>
              </a:solidFill>
              <a:latin typeface="Instrument Sans Medium" pitchFamily="34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133949" y="5730717"/>
            <a:ext cx="721625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 Used: Python | Pandas | Scikit-learn | Streamlit | OpenAI API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93790" y="4674989"/>
            <a:ext cx="30480" cy="1346002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528" y="474226"/>
            <a:ext cx="215562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SUMMARY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603528" y="1002268"/>
            <a:ext cx="8622625" cy="1077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450"/>
              </a:lnSpc>
              <a:buNone/>
            </a:pPr>
            <a:r>
              <a:rPr lang="en-US" sz="6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Conclusion</a:t>
            </a:r>
            <a:endParaRPr lang="en-US" sz="6750" dirty="0"/>
          </a:p>
        </p:txBody>
      </p:sp>
      <p:sp>
        <p:nvSpPr>
          <p:cNvPr id="4" name="Text 2"/>
          <p:cNvSpPr/>
          <p:nvPr/>
        </p:nvSpPr>
        <p:spPr>
          <a:xfrm>
            <a:off x="603528" y="2338626"/>
            <a:ext cx="1342334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demonstrates the successful creation of a full-stack, end-to-end ML and GenAI system tailored for Cloud Kitchen analytics.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2551867" y="3455908"/>
            <a:ext cx="215562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r">
              <a:lnSpc>
                <a:spcPts val="2100"/>
              </a:lnSpc>
              <a:buFont typeface="Wingdings" pitchFamily="2" charset="2"/>
              <a:buChar char="Ø"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Data-to-Insights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603528" y="3828812"/>
            <a:ext cx="4103965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messy raw data to clean, actionable insights via rigorous EDA.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922788" y="3455908"/>
            <a:ext cx="215562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00"/>
              </a:lnSpc>
              <a:buFont typeface="Wingdings" pitchFamily="2" charset="2"/>
              <a:buChar char="Ø"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Accurate Prediction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922788" y="3828812"/>
            <a:ext cx="4104084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Trained an ML model providing reliable daily sales forecasts.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9922788" y="5934313"/>
            <a:ext cx="215562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00"/>
              </a:lnSpc>
              <a:buFont typeface="Wingdings" pitchFamily="2" charset="2"/>
              <a:buChar char="Ø"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Intelligent Support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9922788" y="6307217"/>
            <a:ext cx="4104084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Integrated a GenAI chatbot for conversational business intelligence.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2551867" y="5934313"/>
            <a:ext cx="215562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r">
              <a:lnSpc>
                <a:spcPts val="2100"/>
              </a:lnSpc>
              <a:buFont typeface="Wingdings" pitchFamily="2" charset="2"/>
              <a:buChar char="Ø"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Operational Impact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603528" y="6307217"/>
            <a:ext cx="4103965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Deployed a user-friendly application enabling smart, AI-driven business decisions.</a:t>
            </a:r>
            <a:endParaRPr lang="en-US" sz="1350" dirty="0"/>
          </a:p>
        </p:txBody>
      </p:sp>
      <p:sp>
        <p:nvSpPr>
          <p:cNvPr id="21" name="Text 11"/>
          <p:cNvSpPr/>
          <p:nvPr/>
        </p:nvSpPr>
        <p:spPr>
          <a:xfrm>
            <a:off x="862132" y="7894320"/>
            <a:ext cx="1316474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“Turning kitchen data into business intelligence and operational advantage.”</a:t>
            </a:r>
            <a:endParaRPr lang="en-US" sz="1350" dirty="0"/>
          </a:p>
        </p:txBody>
      </p:sp>
      <p:sp>
        <p:nvSpPr>
          <p:cNvPr id="22" name="Shape 12"/>
          <p:cNvSpPr/>
          <p:nvPr/>
        </p:nvSpPr>
        <p:spPr>
          <a:xfrm>
            <a:off x="603528" y="7700367"/>
            <a:ext cx="22860" cy="663654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3" name="Rectangle 22"/>
          <p:cNvSpPr/>
          <p:nvPr/>
        </p:nvSpPr>
        <p:spPr>
          <a:xfrm>
            <a:off x="12895118" y="7732752"/>
            <a:ext cx="1662546" cy="361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6" y="3622904"/>
            <a:ext cx="3818082" cy="264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561" y="784741"/>
            <a:ext cx="284666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CHAPTER 1: Introduction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80561" y="1166336"/>
            <a:ext cx="7782878" cy="972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Optimizing Cloud Kitchen Operations</a:t>
            </a:r>
            <a:endParaRPr lang="en-US" sz="3050" dirty="0"/>
          </a:p>
        </p:txBody>
      </p:sp>
      <p:sp>
        <p:nvSpPr>
          <p:cNvPr id="5" name="Shape 2"/>
          <p:cNvSpPr/>
          <p:nvPr/>
        </p:nvSpPr>
        <p:spPr>
          <a:xfrm>
            <a:off x="680561" y="2430304"/>
            <a:ext cx="3794165" cy="2721054"/>
          </a:xfrm>
          <a:prstGeom prst="roundRect">
            <a:avLst>
              <a:gd name="adj" fmla="val 403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57701" y="2430304"/>
            <a:ext cx="91440" cy="2721054"/>
          </a:xfrm>
          <a:prstGeom prst="roundRect">
            <a:avLst>
              <a:gd name="adj" fmla="val 191409"/>
            </a:avLst>
          </a:prstGeom>
          <a:solidFill>
            <a:srgbClr val="84C1FA"/>
          </a:solidFill>
          <a:ln/>
        </p:spPr>
      </p:sp>
      <p:sp>
        <p:nvSpPr>
          <p:cNvPr id="7" name="Text 4"/>
          <p:cNvSpPr/>
          <p:nvPr/>
        </p:nvSpPr>
        <p:spPr>
          <a:xfrm>
            <a:off x="966430" y="2647593"/>
            <a:ext cx="31358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Cloud Kitchen Dependency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66430" y="3068122"/>
            <a:ext cx="3291007" cy="155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Kitchens (or Ghost Kitchens) are delivery-only food businesses. Their entire revenue stream is dependent on efficient and reliable online order fulfillment.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4669155" y="2430304"/>
            <a:ext cx="3794284" cy="2721054"/>
          </a:xfrm>
          <a:prstGeom prst="roundRect">
            <a:avLst>
              <a:gd name="adj" fmla="val 403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46295" y="2430304"/>
            <a:ext cx="91440" cy="2721054"/>
          </a:xfrm>
          <a:prstGeom prst="roundRect">
            <a:avLst>
              <a:gd name="adj" fmla="val 191409"/>
            </a:avLst>
          </a:prstGeom>
          <a:solidFill>
            <a:srgbClr val="84C1FA"/>
          </a:solidFill>
          <a:ln/>
        </p:spPr>
      </p:sp>
      <p:sp>
        <p:nvSpPr>
          <p:cNvPr id="11" name="Text 8"/>
          <p:cNvSpPr/>
          <p:nvPr/>
        </p:nvSpPr>
        <p:spPr>
          <a:xfrm>
            <a:off x="4955024" y="2647593"/>
            <a:ext cx="243078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Forecasting Needs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955024" y="3068122"/>
            <a:ext cx="3291126" cy="1865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Accurate daily sales forecasting is critical to optimizing inventory (reducing waste), ensuring appropriate staffing levels, and running targeted marketing campaigns.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0561" y="5345787"/>
            <a:ext cx="3794165" cy="2099072"/>
          </a:xfrm>
          <a:prstGeom prst="roundRect">
            <a:avLst>
              <a:gd name="adj" fmla="val 522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57701" y="5345787"/>
            <a:ext cx="91440" cy="2099072"/>
          </a:xfrm>
          <a:prstGeom prst="roundRect">
            <a:avLst>
              <a:gd name="adj" fmla="val 191409"/>
            </a:avLst>
          </a:prstGeom>
          <a:solidFill>
            <a:srgbClr val="84C1FA"/>
          </a:solidFill>
          <a:ln/>
        </p:spPr>
      </p:sp>
      <p:sp>
        <p:nvSpPr>
          <p:cNvPr id="15" name="Text 12"/>
          <p:cNvSpPr/>
          <p:nvPr/>
        </p:nvSpPr>
        <p:spPr>
          <a:xfrm>
            <a:off x="966430" y="5563076"/>
            <a:ext cx="311884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Solution: AI Integration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66430" y="5983605"/>
            <a:ext cx="3291007" cy="1243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integrates </a:t>
            </a:r>
            <a:r>
              <a:rPr lang="en-US" sz="150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analytics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ML prediction, and a GenAI chatbot to provide powerful, data-driven decision support.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651" y="497800"/>
            <a:ext cx="226314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ROADMAP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33651" y="853083"/>
            <a:ext cx="8111490" cy="452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Objectives for the Sales Prediction System</a:t>
            </a:r>
            <a:endParaRPr lang="en-US" sz="2850" dirty="0"/>
          </a:p>
        </p:txBody>
      </p:sp>
      <p:sp>
        <p:nvSpPr>
          <p:cNvPr id="4" name="Shape 2"/>
          <p:cNvSpPr/>
          <p:nvPr/>
        </p:nvSpPr>
        <p:spPr>
          <a:xfrm>
            <a:off x="633651" y="1577221"/>
            <a:ext cx="724138" cy="1086326"/>
          </a:xfrm>
          <a:prstGeom prst="roundRect">
            <a:avLst>
              <a:gd name="adj" fmla="val 360051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1538764" y="1758196"/>
            <a:ext cx="226314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8764" y="2149673"/>
            <a:ext cx="1245798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and preprocess raw Point-of-Sale (POS) data for consistency and completeness.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3651" y="2844522"/>
            <a:ext cx="724138" cy="1086326"/>
          </a:xfrm>
          <a:prstGeom prst="roundRect">
            <a:avLst>
              <a:gd name="adj" fmla="val 360051"/>
            </a:avLst>
          </a:prstGeom>
          <a:solidFill>
            <a:srgbClr val="CEE6FD"/>
          </a:solidFill>
          <a:ln/>
        </p:spPr>
      </p:sp>
      <p:sp>
        <p:nvSpPr>
          <p:cNvPr id="10" name="Text 6"/>
          <p:cNvSpPr/>
          <p:nvPr/>
        </p:nvSpPr>
        <p:spPr>
          <a:xfrm>
            <a:off x="1538764" y="3025497"/>
            <a:ext cx="282416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Deep Dive Analytics (EDA)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538764" y="3416975"/>
            <a:ext cx="1245798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Conduct Exploratory Data Analysis to uncover hidden patterns and trends in sales performance.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33651" y="4111823"/>
            <a:ext cx="724138" cy="1086326"/>
          </a:xfrm>
          <a:prstGeom prst="roundRect">
            <a:avLst>
              <a:gd name="adj" fmla="val 360051"/>
            </a:avLst>
          </a:prstGeom>
          <a:solidFill>
            <a:srgbClr val="CEE6FD"/>
          </a:solidFill>
          <a:ln/>
        </p:spPr>
      </p:sp>
      <p:sp>
        <p:nvSpPr>
          <p:cNvPr id="14" name="Text 9"/>
          <p:cNvSpPr/>
          <p:nvPr/>
        </p:nvSpPr>
        <p:spPr>
          <a:xfrm>
            <a:off x="1538764" y="4292798"/>
            <a:ext cx="226314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Predictive Modeling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538764" y="4684276"/>
            <a:ext cx="1245798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Build, train, and rigorously evaluate an ML model for accurate daily sales forecasting.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33651" y="5379125"/>
            <a:ext cx="724138" cy="1086326"/>
          </a:xfrm>
          <a:prstGeom prst="roundRect">
            <a:avLst>
              <a:gd name="adj" fmla="val 360051"/>
            </a:avLst>
          </a:prstGeom>
          <a:solidFill>
            <a:srgbClr val="CEE6FD"/>
          </a:solidFill>
          <a:ln/>
        </p:spPr>
      </p:sp>
      <p:sp>
        <p:nvSpPr>
          <p:cNvPr id="18" name="Text 12"/>
          <p:cNvSpPr/>
          <p:nvPr/>
        </p:nvSpPr>
        <p:spPr>
          <a:xfrm>
            <a:off x="1538764" y="5560100"/>
            <a:ext cx="259318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 Deployment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538764" y="5951577"/>
            <a:ext cx="1245798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a user-friendly Streamlit web application for real-time, live prediction use.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633651" y="6646426"/>
            <a:ext cx="724138" cy="1086326"/>
          </a:xfrm>
          <a:prstGeom prst="roundRect">
            <a:avLst>
              <a:gd name="adj" fmla="val 360051"/>
            </a:avLst>
          </a:prstGeom>
          <a:solidFill>
            <a:srgbClr val="CEE6FD"/>
          </a:solidFill>
          <a:ln/>
        </p:spPr>
      </p:sp>
      <p:sp>
        <p:nvSpPr>
          <p:cNvPr id="22" name="Text 15"/>
          <p:cNvSpPr/>
          <p:nvPr/>
        </p:nvSpPr>
        <p:spPr>
          <a:xfrm>
            <a:off x="1538764" y="6827401"/>
            <a:ext cx="226314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Intelligent Assistant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1538764" y="7218878"/>
            <a:ext cx="1245798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a GenAI (ChatGPT-based) assistant to provide contextual business insights from the data.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12895118" y="7732752"/>
            <a:ext cx="1662546" cy="361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328" y="1423556"/>
            <a:ext cx="4528208" cy="55452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322" y="375047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STACK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77322" y="642699"/>
            <a:ext cx="520815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Technologies and Resources Utilized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477322" y="1310878"/>
            <a:ext cx="8072318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project leveraged a robust suite of Python libraries for data science tasks, ensuring efficient processing, visualization, and modeling.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56918" y="2015728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50"/>
              </a:lnSpc>
              <a:buFont typeface="Wingdings" pitchFamily="2" charset="2"/>
              <a:buChar char="Ø"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Libraries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56918" y="2365177"/>
            <a:ext cx="749272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Pandas, NumPy, Matplotlib, Seaborn, Plotly, Scikit-learn for the entire ML pipeline.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056918" y="2971205"/>
            <a:ext cx="1910120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50"/>
              </a:lnSpc>
              <a:buFont typeface="Wingdings" pitchFamily="2" charset="2"/>
              <a:buChar char="Ø"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 &amp; Interface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056918" y="3320653"/>
            <a:ext cx="749272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Streamlit for building the interactive web application.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1056918" y="3926681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50"/>
              </a:lnSpc>
              <a:buFont typeface="Wingdings" pitchFamily="2" charset="2"/>
              <a:buChar char="Ø"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Generative AI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1056918" y="4276130"/>
            <a:ext cx="749272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OpenAI API for integrating the ChatGPT-powered insights assistant.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8889921" y="1341477"/>
            <a:ext cx="5270659" cy="2144435"/>
          </a:xfrm>
          <a:prstGeom prst="roundRect">
            <a:avLst>
              <a:gd name="adj" fmla="val 5725"/>
            </a:avLst>
          </a:prstGeom>
          <a:solidFill>
            <a:srgbClr val="B5DAFC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247" y="1530906"/>
            <a:ext cx="255746" cy="20454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418320" y="1511856"/>
            <a:ext cx="204597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Profile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9418320" y="1903809"/>
            <a:ext cx="4605933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Merged_Orders_Report.csv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9418320" y="2299335"/>
            <a:ext cx="4605933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 dataset contained over 25,000 order entries, providing a rich base for time-series forecasting.</a:t>
            </a:r>
            <a:endParaRPr lang="en-US" sz="1050" dirty="0"/>
          </a:p>
        </p:txBody>
      </p:sp>
      <p:sp>
        <p:nvSpPr>
          <p:cNvPr id="19" name="Text 13"/>
          <p:cNvSpPr/>
          <p:nvPr/>
        </p:nvSpPr>
        <p:spPr>
          <a:xfrm>
            <a:off x="9418320" y="2858572"/>
            <a:ext cx="4605933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Persistence: Joblib was used to serialize the trained ML model for deployment.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2895118" y="7732752"/>
            <a:ext cx="1662546" cy="361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2498034" y="7415239"/>
            <a:ext cx="1662546" cy="361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0" y="4967314"/>
            <a:ext cx="8307387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154" y="4033241"/>
            <a:ext cx="4994975" cy="38803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555069"/>
            <a:ext cx="25079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PIPELINE STAGE 1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694730" y="944523"/>
            <a:ext cx="729936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and Feature Engineering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694730" y="2035969"/>
            <a:ext cx="6521172" cy="1705451"/>
          </a:xfrm>
          <a:prstGeom prst="roundRect">
            <a:avLst>
              <a:gd name="adj" fmla="val 10475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7590" y="2058829"/>
            <a:ext cx="6475452" cy="198477"/>
          </a:xfrm>
          <a:prstGeom prst="roundRect">
            <a:avLst>
              <a:gd name="adj" fmla="val 76187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916067" y="2455783"/>
            <a:ext cx="24811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 Cleanup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16067" y="2885003"/>
            <a:ext cx="607849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non-data metadata rows and standardized column headers for uniformity.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65673" y="2765941"/>
            <a:ext cx="6521291" cy="2003108"/>
          </a:xfrm>
          <a:prstGeom prst="roundRect">
            <a:avLst>
              <a:gd name="adj" fmla="val 891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70077" y="2789455"/>
            <a:ext cx="6475571" cy="198477"/>
          </a:xfrm>
          <a:prstGeom prst="roundRect">
            <a:avLst>
              <a:gd name="adj" fmla="val 76187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7668556" y="3431262"/>
            <a:ext cx="24811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Structural Integrity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68555" y="4022289"/>
            <a:ext cx="60786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Dropped empty columns and rows, ensuring all remaining entries were relevant and complete.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4730" y="4237553"/>
            <a:ext cx="6521172" cy="1705451"/>
          </a:xfrm>
          <a:prstGeom prst="roundRect">
            <a:avLst>
              <a:gd name="adj" fmla="val 10475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17590" y="4260413"/>
            <a:ext cx="6475452" cy="198477"/>
          </a:xfrm>
          <a:prstGeom prst="roundRect">
            <a:avLst>
              <a:gd name="adj" fmla="val 76187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916067" y="4657368"/>
            <a:ext cx="24811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Type Conversion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16067" y="5086588"/>
            <a:ext cx="607849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the 'Date' column to the datetime format and ensured numeric columns (Rate, Amount, Discount) were correctly typed.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00102" y="4987051"/>
            <a:ext cx="6521291" cy="2003108"/>
          </a:xfrm>
          <a:prstGeom prst="roundRect">
            <a:avLst>
              <a:gd name="adj" fmla="val 891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60099" y="5001263"/>
            <a:ext cx="6475571" cy="198477"/>
          </a:xfrm>
          <a:prstGeom prst="roundRect">
            <a:avLst>
              <a:gd name="adj" fmla="val 76187"/>
            </a:avLst>
          </a:prstGeom>
          <a:solidFill>
            <a:srgbClr val="CEE6FD"/>
          </a:solidFill>
          <a:ln/>
        </p:spPr>
      </p:sp>
      <p:sp>
        <p:nvSpPr>
          <p:cNvPr id="18" name="Text 16"/>
          <p:cNvSpPr/>
          <p:nvPr/>
        </p:nvSpPr>
        <p:spPr>
          <a:xfrm>
            <a:off x="7668556" y="5634485"/>
            <a:ext cx="30577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Handling Categorical Data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668556" y="6166246"/>
            <a:ext cx="60786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Label-encoded categorical features and imputed missing values using appropriate strategies.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992386" y="6463903"/>
            <a:ext cx="2977396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Result: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992386" y="7133749"/>
            <a:ext cx="129432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robust, cleaned dataset of ~25,000 rows and 48 columns, fully prepared for Exploratory Data Analysis (EDA) and subsequent modeling.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694730" y="6166247"/>
            <a:ext cx="22860" cy="1508284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3" name="Rectangle 22"/>
          <p:cNvSpPr/>
          <p:nvPr/>
        </p:nvSpPr>
        <p:spPr>
          <a:xfrm>
            <a:off x="12915900" y="7732752"/>
            <a:ext cx="1662546" cy="361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893" y="154429"/>
            <a:ext cx="340995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142" y="440888"/>
            <a:ext cx="206037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PIPELINE STAGE 2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61142" y="755571"/>
            <a:ext cx="7753588" cy="400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Analysis: Uncovering Sales Drivers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561142" y="1396960"/>
            <a:ext cx="1350811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EDA was crucial in identifying key patterns and seasonality that directly influence sales predictions and operational decisions.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082159" y="2014299"/>
            <a:ext cx="255555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 typeface="Wingdings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Monthly &amp; Seasonal Trends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82159" y="2425184"/>
            <a:ext cx="6037421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Observed clear growth trajectories and annual seasonal fluctuations in order volume.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1082159" y="3258979"/>
            <a:ext cx="200441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 typeface="Wingdings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Peak Ordering Hours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082159" y="3669863"/>
            <a:ext cx="6037421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high-density periods, particularly around traditional lunch and dinner rushes, informing staffing.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1082159" y="4503658"/>
            <a:ext cx="200441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 typeface="Wingdings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Day-of-Week Effect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082159" y="4914543"/>
            <a:ext cx="6037421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Confirmed that weekends consistently show the highest order volume, justifying variable inventory levels.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1082159" y="5748338"/>
            <a:ext cx="240970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 typeface="Wingdings" pitchFamily="2" charset="2"/>
              <a:buChar char="Ø"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Method Insights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1082159" y="6159222"/>
            <a:ext cx="6037421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vast majority of transactions utilized online payment methods, simplifying cash handling.</a:t>
            </a:r>
            <a:endParaRPr lang="en-US" sz="1250" dirty="0"/>
          </a:p>
        </p:txBody>
      </p:sp>
      <p:sp>
        <p:nvSpPr>
          <p:cNvPr id="18" name="Rectangle 17"/>
          <p:cNvSpPr/>
          <p:nvPr/>
        </p:nvSpPr>
        <p:spPr>
          <a:xfrm>
            <a:off x="12895118" y="7732752"/>
            <a:ext cx="1662546" cy="361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730" y="1788252"/>
            <a:ext cx="5689311" cy="2840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522" y="4914543"/>
            <a:ext cx="6916737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036" y="375523"/>
            <a:ext cx="1758077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PIPELINE STAGE 3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78036" y="643414"/>
            <a:ext cx="520112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Predictive Model Training and Evaluation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478036" y="1343144"/>
            <a:ext cx="6670596" cy="1387793"/>
          </a:xfrm>
          <a:prstGeom prst="roundRect">
            <a:avLst>
              <a:gd name="adj" fmla="val 8858"/>
            </a:avLst>
          </a:prstGeom>
          <a:solidFill>
            <a:srgbClr val="CEE6FD"/>
          </a:solidFill>
          <a:ln/>
        </p:spPr>
      </p:sp>
      <p:sp>
        <p:nvSpPr>
          <p:cNvPr id="5" name="Shape 3"/>
          <p:cNvSpPr/>
          <p:nvPr/>
        </p:nvSpPr>
        <p:spPr>
          <a:xfrm>
            <a:off x="614601" y="1479709"/>
            <a:ext cx="409694" cy="409694"/>
          </a:xfrm>
          <a:prstGeom prst="roundRect">
            <a:avLst>
              <a:gd name="adj" fmla="val 22316865"/>
            </a:avLst>
          </a:prstGeom>
          <a:solidFill>
            <a:srgbClr val="84C1FA"/>
          </a:solidFill>
          <a:ln/>
        </p:spPr>
      </p:sp>
      <p:sp>
        <p:nvSpPr>
          <p:cNvPr id="7" name="Text 4"/>
          <p:cNvSpPr/>
          <p:nvPr/>
        </p:nvSpPr>
        <p:spPr>
          <a:xfrm>
            <a:off x="614601" y="2025968"/>
            <a:ext cx="1707237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14601" y="2375892"/>
            <a:ext cx="6397466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model was trained to predict the daily </a:t>
            </a: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 (₹)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78036" y="2867501"/>
            <a:ext cx="6670596" cy="1387793"/>
          </a:xfrm>
          <a:prstGeom prst="roundRect">
            <a:avLst>
              <a:gd name="adj" fmla="val 8858"/>
            </a:avLst>
          </a:prstGeom>
          <a:solidFill>
            <a:srgbClr val="CEE6FD"/>
          </a:solidFill>
          <a:ln/>
        </p:spPr>
      </p:sp>
      <p:sp>
        <p:nvSpPr>
          <p:cNvPr id="10" name="Shape 7"/>
          <p:cNvSpPr/>
          <p:nvPr/>
        </p:nvSpPr>
        <p:spPr>
          <a:xfrm>
            <a:off x="614601" y="3004066"/>
            <a:ext cx="409694" cy="409694"/>
          </a:xfrm>
          <a:prstGeom prst="roundRect">
            <a:avLst>
              <a:gd name="adj" fmla="val 22316865"/>
            </a:avLst>
          </a:prstGeom>
          <a:solidFill>
            <a:srgbClr val="CDDAFA"/>
          </a:solidFill>
          <a:ln/>
        </p:spPr>
      </p:sp>
      <p:sp>
        <p:nvSpPr>
          <p:cNvPr id="12" name="Text 8"/>
          <p:cNvSpPr/>
          <p:nvPr/>
        </p:nvSpPr>
        <p:spPr>
          <a:xfrm>
            <a:off x="614601" y="3550325"/>
            <a:ext cx="1707237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14601" y="3900249"/>
            <a:ext cx="6397466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Scikit-learn's </a:t>
            </a: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model was selected for its interpretability and robust performance.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478036" y="4391858"/>
            <a:ext cx="6670596" cy="1387793"/>
          </a:xfrm>
          <a:prstGeom prst="roundRect">
            <a:avLst>
              <a:gd name="adj" fmla="val 8858"/>
            </a:avLst>
          </a:prstGeom>
          <a:solidFill>
            <a:srgbClr val="CEE6FD"/>
          </a:solidFill>
          <a:ln/>
        </p:spPr>
      </p:sp>
      <p:sp>
        <p:nvSpPr>
          <p:cNvPr id="15" name="Shape 11"/>
          <p:cNvSpPr/>
          <p:nvPr/>
        </p:nvSpPr>
        <p:spPr>
          <a:xfrm>
            <a:off x="614601" y="4528423"/>
            <a:ext cx="409694" cy="409694"/>
          </a:xfrm>
          <a:prstGeom prst="roundRect">
            <a:avLst>
              <a:gd name="adj" fmla="val 22316865"/>
            </a:avLst>
          </a:prstGeom>
          <a:solidFill>
            <a:srgbClr val="84C1FA"/>
          </a:solidFill>
          <a:ln/>
        </p:spPr>
      </p:sp>
      <p:sp>
        <p:nvSpPr>
          <p:cNvPr id="17" name="Text 12"/>
          <p:cNvSpPr/>
          <p:nvPr/>
        </p:nvSpPr>
        <p:spPr>
          <a:xfrm>
            <a:off x="614601" y="5074682"/>
            <a:ext cx="1707237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614601" y="5424607"/>
            <a:ext cx="6397466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performance was assessed using the </a:t>
            </a: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Mean Squared Error (MSE)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7489388" y="1312426"/>
            <a:ext cx="6670596" cy="655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data was split into an 80% training set and a 20% test set to validate generalization. The model successfully achieved reliable predictions on unseen test data, demonstrating its utility for real-world forecasting.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7489388" y="2090738"/>
            <a:ext cx="6670596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trained pipeline was serialized and saved as </a:t>
            </a:r>
            <a:r>
              <a:rPr lang="en-US" sz="10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model_pipeline.joblib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seamless integration into the web application.</a:t>
            </a:r>
            <a:endParaRPr lang="en-US" sz="105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429" y="2696083"/>
            <a:ext cx="6430025" cy="513866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895118" y="7732752"/>
            <a:ext cx="1662546" cy="361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19" y="6513552"/>
            <a:ext cx="52959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003" y="466725"/>
            <a:ext cx="219265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PIPELINE STAGE 4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94003" y="799743"/>
            <a:ext cx="7054453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Deployment: The Streamlit Web Application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3" y="1478518"/>
            <a:ext cx="4339352" cy="43393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4003" y="5987534"/>
            <a:ext cx="2121694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Input Sidebar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94003" y="6354485"/>
            <a:ext cx="4339352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interface allowing users to input the primary five features (e.g., date, marketing spend) to generate a forecast.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145524" y="5987534"/>
            <a:ext cx="216300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Integrated AI Chatbot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5145524" y="6354485"/>
            <a:ext cx="4339352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powerful feature using the OpenAI API to allow users to query the underlying data and receive actionable business intelligence.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9697045" y="5987534"/>
            <a:ext cx="2121694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Instant Prediction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9697045" y="6354485"/>
            <a:ext cx="4339352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single 'Predict' button quickly returns the forecasted </a:t>
            </a:r>
            <a:r>
              <a:rPr lang="en-US" sz="13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Value in ₹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supporting immediate decision-making.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67" y="7614166"/>
            <a:ext cx="212169" cy="16966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45500" y="7572137"/>
            <a:ext cx="12721233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critical development step involved fixing a feature-mismatch error to ensure the inputs in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app.py</a:t>
            </a:r>
            <a:r>
              <a:rPr lang="en-US" sz="13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exactly matched the features the Linear Regression model was trained on.</a:t>
            </a:r>
            <a:endParaRPr lang="en-US" sz="1300" dirty="0"/>
          </a:p>
        </p:txBody>
      </p:sp>
      <p:sp>
        <p:nvSpPr>
          <p:cNvPr id="17" name="Rectangle 16"/>
          <p:cNvSpPr/>
          <p:nvPr/>
        </p:nvSpPr>
        <p:spPr>
          <a:xfrm>
            <a:off x="12915900" y="7835405"/>
            <a:ext cx="1662546" cy="361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345" y="1395391"/>
            <a:ext cx="7897091" cy="430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7180"/>
            <a:ext cx="420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OUTCOMES &amp; PATH FORWARD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92235"/>
            <a:ext cx="100112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Results, Challenges, and Future Enhancements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8261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Outcomes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478292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quantified and visualized sales patterns and customer behavior.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6295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Delivered an interactive, AI-driven dashboard that turns data into clear forecasts.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4357" y="2826187"/>
            <a:ext cx="35411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Overcome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334357" y="347829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Tackled the initial complexity of the raw data structure and inconsistent formats.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4357" y="464629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missing data strategically across numerous features.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4357" y="545139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managed the setup and configuration of the OpenAI API key integration.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3496" y="2826187"/>
            <a:ext cx="354722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9873496" y="347829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Introduce more advanced models like </a:t>
            </a: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ARIMA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greater accuracy.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3496" y="464629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 dynamic reporting and visualization using Power BI dashboards.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3496" y="58142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integrating a voice-based AI assistant for hands-free operational queries.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895118" y="7732752"/>
            <a:ext cx="1662546" cy="361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953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Instrument Sans Semi Bold</vt:lpstr>
      <vt:lpstr>Instrument Sans Medium</vt:lpstr>
      <vt:lpstr>Calibri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Arushi Shiv</dc:creator>
  <cp:lastModifiedBy>Arushi Shiv</cp:lastModifiedBy>
  <cp:revision>5</cp:revision>
  <dcterms:created xsi:type="dcterms:W3CDTF">2025-10-29T04:41:10Z</dcterms:created>
  <dcterms:modified xsi:type="dcterms:W3CDTF">2025-10-31T11:41:37Z</dcterms:modified>
</cp:coreProperties>
</file>